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70" r:id="rId13"/>
    <p:sldId id="269" r:id="rId14"/>
    <p:sldId id="271" r:id="rId15"/>
    <p:sldId id="265" r:id="rId16"/>
    <p:sldId id="266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0791F-9A71-47A6-A82B-FEE419DA777E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364A0-72F4-4CAE-A961-5C6726CF90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AAC453-3F14-4EEA-B1B3-22776D7499AD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F426EB-2341-472F-85C9-7B4E53D7BB0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Work Streams: “Big Picture”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400800" cy="3500462"/>
          </a:xfrm>
        </p:spPr>
        <p:txBody>
          <a:bodyPr/>
          <a:lstStyle/>
          <a:p>
            <a:pPr algn="ctr"/>
            <a:endParaRPr lang="en-NZ" sz="4400" dirty="0" smtClean="0">
              <a:solidFill>
                <a:schemeClr val="tx1"/>
              </a:solidFill>
            </a:endParaRPr>
          </a:p>
          <a:p>
            <a:pPr algn="ctr"/>
            <a:r>
              <a:rPr lang="en-NZ" sz="4400" b="1" dirty="0" smtClean="0">
                <a:solidFill>
                  <a:schemeClr val="tx1"/>
                </a:solidFill>
              </a:rPr>
              <a:t>Macro Questions</a:t>
            </a:r>
          </a:p>
          <a:p>
            <a:pPr algn="ctr"/>
            <a:endParaRPr lang="en-NZ" sz="4400" b="1" dirty="0">
              <a:solidFill>
                <a:schemeClr val="tx1"/>
              </a:solidFill>
            </a:endParaRPr>
          </a:p>
          <a:p>
            <a:pPr algn="ctr"/>
            <a:r>
              <a:rPr lang="en-NZ" sz="4400" b="1" dirty="0" smtClean="0">
                <a:solidFill>
                  <a:schemeClr val="tx1"/>
                </a:solidFill>
              </a:rPr>
              <a:t>Student Focus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endParaRPr lang="en-NZ" dirty="0" smtClean="0"/>
          </a:p>
          <a:p>
            <a:pPr marL="571500" indent="-571500"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		b. Significant adult identified in circle of </a:t>
            </a:r>
          </a:p>
          <a:p>
            <a:pPr marL="571500" indent="-571500"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             influence. TCS support and training?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		c. Industry/Internship. </a:t>
            </a:r>
          </a:p>
          <a:p>
            <a:pPr lvl="1">
              <a:buFont typeface="Arial" pitchFamily="34" charset="0"/>
              <a:buChar char="•"/>
            </a:pPr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TCS structures in-region to develop and support?</a:t>
            </a:r>
          </a:p>
          <a:p>
            <a:pPr lvl="1"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Specific coordinator for each region? Current staff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solidFill>
                  <a:schemeClr val="accent1">
                    <a:lumMod val="50000"/>
                  </a:schemeClr>
                </a:solidFill>
              </a:rPr>
              <a:t>Role of e-Learning &amp; e-Pedagogy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3200" dirty="0" smtClean="0">
                <a:solidFill>
                  <a:schemeClr val="accent2">
                    <a:lumMod val="50000"/>
                  </a:schemeClr>
                </a:solidFill>
              </a:rPr>
              <a:t>What is 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e-pedagogy</a:t>
            </a:r>
            <a:r>
              <a:rPr lang="en-NZ" sz="32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is the concept ‘blended learning’ being developed through current programme design?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technologies are we planning to utilise to enable students immediacy of </a:t>
            </a:r>
            <a:r>
              <a:rPr lang="en-NZ" sz="3200" dirty="0" err="1" smtClean="0">
                <a:solidFill>
                  <a:schemeClr val="accent1">
                    <a:lumMod val="50000"/>
                  </a:schemeClr>
                </a:solidFill>
              </a:rPr>
              <a:t>PoL’s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will this link with curriculum design?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reach students who are not currently connected?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stay ahead of the net-gen students we do have in terms of delivery?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000" b="1" dirty="0" smtClean="0">
                <a:solidFill>
                  <a:schemeClr val="accent1">
                    <a:lumMod val="50000"/>
                  </a:schemeClr>
                </a:solidFill>
              </a:rPr>
              <a:t>Curriculum Leadership &amp; Development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do we evolve programmes of learning to meet individualised student pathways?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monitor coverage?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ensure pathways developed are </a:t>
            </a:r>
            <a:r>
              <a:rPr lang="en-NZ" sz="3200" b="1" dirty="0" smtClean="0">
                <a:solidFill>
                  <a:schemeClr val="accent1">
                    <a:lumMod val="50000"/>
                  </a:schemeClr>
                </a:solidFill>
              </a:rPr>
              <a:t>enabling 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for further study/life-long learning not restricting opportunity?</a:t>
            </a:r>
          </a:p>
          <a:p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weave strands through TAH to develop readiness for individual pathways.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511288"/>
          </a:xfrm>
        </p:spPr>
        <p:txBody>
          <a:bodyPr>
            <a:normAutofit/>
          </a:bodyPr>
          <a:lstStyle/>
          <a:p>
            <a:r>
              <a:rPr lang="en-NZ" sz="3600" b="1" dirty="0" smtClean="0">
                <a:solidFill>
                  <a:schemeClr val="accent1">
                    <a:lumMod val="50000"/>
                  </a:schemeClr>
                </a:solidFill>
              </a:rPr>
              <a:t>Role of Kairarahi, Relationship Coordinator, Regional Manager, in-region Team Leader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NZ" sz="3200" dirty="0" smtClean="0"/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Role of Kairarahi from 2010? How may it evolve?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Role of Relationship Coordinator?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Role of Regional Manager?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In-region Team Leader’s?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Internship Manager? </a:t>
            </a:r>
          </a:p>
          <a:p>
            <a:pPr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   In each region?</a:t>
            </a:r>
          </a:p>
          <a:p>
            <a:pPr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   Pros and cons.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does this team fit together to support each student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643182"/>
            <a:ext cx="1214446" cy="1071570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Role of the LA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4546" y="2643182"/>
            <a:ext cx="1428760" cy="1071570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Role of the LT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43372" y="2643182"/>
            <a:ext cx="1500198" cy="1071570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Programme Counselling Student POL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72198" y="2357430"/>
            <a:ext cx="2071702" cy="1428760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Mentoring Significant Adult (VIP)</a:t>
            </a:r>
          </a:p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Industry internships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15140" y="4572008"/>
            <a:ext cx="1500198" cy="1285884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e-learning</a:t>
            </a:r>
          </a:p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e-Pedagogy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3438" y="4572008"/>
            <a:ext cx="1643074" cy="1285884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Curriculum leadership &amp; Development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43174" y="4572008"/>
            <a:ext cx="1500198" cy="1214446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Role of in-region staff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7154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err="1" smtClean="0">
                <a:solidFill>
                  <a:schemeClr val="accent1">
                    <a:lumMod val="50000"/>
                  </a:schemeClr>
                </a:solidFill>
              </a:rPr>
              <a:t>Workstreams</a:t>
            </a:r>
            <a:r>
              <a:rPr lang="en-NZ" sz="3600" b="1" dirty="0" smtClean="0">
                <a:solidFill>
                  <a:schemeClr val="accent1">
                    <a:lumMod val="50000"/>
                  </a:schemeClr>
                </a:solidFill>
              </a:rPr>
              <a:t>: Big Picture </a:t>
            </a:r>
          </a:p>
          <a:p>
            <a:r>
              <a:rPr lang="en-NZ" sz="3600" b="1" dirty="0" smtClean="0">
                <a:solidFill>
                  <a:schemeClr val="accent1">
                    <a:lumMod val="50000"/>
                  </a:schemeClr>
                </a:solidFill>
              </a:rPr>
              <a:t>Macro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endParaRPr lang="en-NZ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72264" y="1000108"/>
            <a:ext cx="1357322" cy="785818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accent1">
                    <a:lumMod val="50000"/>
                  </a:schemeClr>
                </a:solidFill>
              </a:rPr>
              <a:t>Student Focus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Left-Right Arrow 46"/>
          <p:cNvSpPr/>
          <p:nvPr/>
        </p:nvSpPr>
        <p:spPr>
          <a:xfrm>
            <a:off x="5643570" y="2928934"/>
            <a:ext cx="428628" cy="214314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eft-Right Arrow 47"/>
          <p:cNvSpPr/>
          <p:nvPr/>
        </p:nvSpPr>
        <p:spPr>
          <a:xfrm flipV="1">
            <a:off x="5643570" y="3286124"/>
            <a:ext cx="428628" cy="214314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eft-Right Arrow 53"/>
          <p:cNvSpPr/>
          <p:nvPr/>
        </p:nvSpPr>
        <p:spPr>
          <a:xfrm>
            <a:off x="6286512" y="4857760"/>
            <a:ext cx="428628" cy="214314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eft-Right Arrow 54"/>
          <p:cNvSpPr/>
          <p:nvPr/>
        </p:nvSpPr>
        <p:spPr>
          <a:xfrm flipV="1">
            <a:off x="6286512" y="5214950"/>
            <a:ext cx="428628" cy="214314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Right Arrow 20"/>
          <p:cNvSpPr/>
          <p:nvPr/>
        </p:nvSpPr>
        <p:spPr>
          <a:xfrm>
            <a:off x="1714480" y="3143248"/>
            <a:ext cx="500066" cy="214314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-Right Arrow 21"/>
          <p:cNvSpPr/>
          <p:nvPr/>
        </p:nvSpPr>
        <p:spPr>
          <a:xfrm>
            <a:off x="3643306" y="3143248"/>
            <a:ext cx="500066" cy="214314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-Right Arrow 22"/>
          <p:cNvSpPr/>
          <p:nvPr/>
        </p:nvSpPr>
        <p:spPr>
          <a:xfrm>
            <a:off x="8215338" y="3000372"/>
            <a:ext cx="500066" cy="214314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-Right Arrow 23"/>
          <p:cNvSpPr/>
          <p:nvPr/>
        </p:nvSpPr>
        <p:spPr>
          <a:xfrm>
            <a:off x="8286776" y="5000636"/>
            <a:ext cx="500066" cy="214314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4143372" y="5072074"/>
            <a:ext cx="500066" cy="214314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-Right Arrow 27"/>
          <p:cNvSpPr/>
          <p:nvPr/>
        </p:nvSpPr>
        <p:spPr>
          <a:xfrm rot="5400000">
            <a:off x="7947735" y="3910917"/>
            <a:ext cx="1571636" cy="322051"/>
          </a:xfrm>
          <a:prstGeom prst="left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en-NZ" b="1" dirty="0" smtClean="0">
                <a:solidFill>
                  <a:schemeClr val="accent1">
                    <a:lumMod val="50000"/>
                  </a:schemeClr>
                </a:solidFill>
              </a:rPr>
              <a:t>Role of the Learning Advisor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is a teacher?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is a Learning Advisor?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variations are possible? What would they look like?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staffing ratios are realistic for the options identified?</a:t>
            </a: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85786" y="2000240"/>
            <a:ext cx="428628" cy="928694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Do Learning Advisors opt-in to a pilot situation in each region?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Do students opt in?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will the in-region team develop as they are at the ‘cutting edge’ potentially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solidFill>
                  <a:schemeClr val="accent1">
                    <a:lumMod val="50000"/>
                  </a:schemeClr>
                </a:solidFill>
              </a:rPr>
              <a:t>Role of the Liaison Teacher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will this role evolve?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Liaison Teacher as Learning Advisor?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Core functions of a Liaison Teacher in 2010?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is the management component of the role managing?</a:t>
            </a:r>
          </a:p>
        </p:txBody>
      </p:sp>
      <p:sp>
        <p:nvSpPr>
          <p:cNvPr id="4" name="Down Arrow 3"/>
          <p:cNvSpPr/>
          <p:nvPr/>
        </p:nvSpPr>
        <p:spPr>
          <a:xfrm>
            <a:off x="857224" y="1857364"/>
            <a:ext cx="357190" cy="64294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ideas can we generate around this?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about our isolated students? How can we continue to support them?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Liaison Teacher as regional town enhanced Learning Advisor and management role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r>
              <a:rPr lang="en-NZ" b="1" dirty="0" smtClean="0">
                <a:solidFill>
                  <a:schemeClr val="accent1">
                    <a:lumMod val="50000"/>
                  </a:schemeClr>
                </a:solidFill>
              </a:rPr>
              <a:t>Programme counselling student programme of learning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What does it look like?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Circle of influence model – can we utilise this?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Core 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 our Gateway model?</a:t>
            </a:r>
          </a:p>
        </p:txBody>
      </p:sp>
      <p:sp>
        <p:nvSpPr>
          <p:cNvPr id="4" name="Down Arrow 3"/>
          <p:cNvSpPr/>
          <p:nvPr/>
        </p:nvSpPr>
        <p:spPr>
          <a:xfrm>
            <a:off x="785786" y="2214554"/>
            <a:ext cx="428628" cy="85725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7215206" y="1000108"/>
            <a:ext cx="1643074" cy="357190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From these – how do we develop appropriate and meaningful pathways?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Are all students working in this model? (FT/YA’s?)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How do we reach Year 9 &amp; 10’s? Are TAH resources adaptable</a:t>
            </a: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Any other questions we should ask?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000" dirty="0" smtClean="0"/>
              <a:t>        </a:t>
            </a:r>
            <a:r>
              <a:rPr lang="en-NZ" sz="4000" b="1" dirty="0" smtClean="0">
                <a:solidFill>
                  <a:schemeClr val="accent1">
                    <a:lumMod val="50000"/>
                  </a:schemeClr>
                </a:solidFill>
              </a:rPr>
              <a:t>Mentoring significant adult (VIP)</a:t>
            </a:r>
            <a:br>
              <a:rPr lang="en-NZ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NZ" sz="4000" b="1" dirty="0" smtClean="0">
                <a:solidFill>
                  <a:schemeClr val="accent1">
                    <a:lumMod val="50000"/>
                  </a:schemeClr>
                </a:solidFill>
              </a:rPr>
              <a:t>        industry/internships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NZ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Close links with previous “Programme Counselling Student Programme of Learning” column.</a:t>
            </a:r>
          </a:p>
          <a:p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Three levels of ‘influence’:</a:t>
            </a:r>
          </a:p>
          <a:p>
            <a:pPr marL="571500" indent="-571500"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	a. Mentoring: utilising current structures  </a:t>
            </a:r>
          </a:p>
          <a:p>
            <a:pPr marL="571500" indent="-571500">
              <a:buNone/>
            </a:pPr>
            <a:r>
              <a:rPr lang="en-NZ" sz="3200" dirty="0" smtClean="0">
                <a:solidFill>
                  <a:schemeClr val="accent1">
                    <a:lumMod val="50000"/>
                  </a:schemeClr>
                </a:solidFill>
              </a:rPr>
              <a:t>          in communities or internal?</a:t>
            </a:r>
          </a:p>
          <a:p>
            <a:pPr marL="571500" indent="-571500">
              <a:buNone/>
            </a:pPr>
            <a:r>
              <a:rPr lang="en-NZ" sz="32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857224" y="1857364"/>
            <a:ext cx="285752" cy="71438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142844" y="1071546"/>
            <a:ext cx="857256" cy="285752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233</TotalTime>
  <Words>513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Work Streams: “Big Picture”</vt:lpstr>
      <vt:lpstr>Slide 2</vt:lpstr>
      <vt:lpstr>Role of the Learning Advisor</vt:lpstr>
      <vt:lpstr>Slide 4</vt:lpstr>
      <vt:lpstr>Role of the Liaison Teacher</vt:lpstr>
      <vt:lpstr>Slide 6</vt:lpstr>
      <vt:lpstr>Programme counselling student programme of learning</vt:lpstr>
      <vt:lpstr>Slide 8</vt:lpstr>
      <vt:lpstr>        Mentoring significant adult (VIP)         industry/internships</vt:lpstr>
      <vt:lpstr>Slide 10</vt:lpstr>
      <vt:lpstr>Role of e-Learning &amp; e-Pedagogy</vt:lpstr>
      <vt:lpstr>Slide 12</vt:lpstr>
      <vt:lpstr>Curriculum Leadership &amp; Development</vt:lpstr>
      <vt:lpstr>Slide 14</vt:lpstr>
      <vt:lpstr>Role of Kairarahi, Relationship Coordinator, Regional Manager, in-region Team Leader</vt:lpstr>
      <vt:lpstr>Slide 16</vt:lpstr>
    </vt:vector>
  </TitlesOfParts>
  <Company>Correspondence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Streams: “Big Picture”</dc:title>
  <dc:creator>Correspondence</dc:creator>
  <cp:lastModifiedBy>Correspondence</cp:lastModifiedBy>
  <cp:revision>21</cp:revision>
  <dcterms:created xsi:type="dcterms:W3CDTF">2009-10-01T22:54:55Z</dcterms:created>
  <dcterms:modified xsi:type="dcterms:W3CDTF">2009-10-07T02:14:50Z</dcterms:modified>
</cp:coreProperties>
</file>